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60" r:id="rId5"/>
    <p:sldId id="264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5C9E"/>
    <a:srgbClr val="9A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600" b="1" i="0" u="none" strike="noStrike" baseline="0"/>
              <a:t>Определение приоритетов в образовании с точки зрения родителей</a:t>
            </a:r>
            <a:endParaRPr lang="ru-RU" sz="1600"/>
          </a:p>
        </c:rich>
      </c:tx>
      <c:layout/>
    </c:title>
    <c:view3D>
      <c:rAngAx val="1"/>
    </c:view3D>
    <c:plotArea>
      <c:layout>
        <c:manualLayout>
          <c:layoutTarget val="inner"/>
          <c:xMode val="edge"/>
          <c:yMode val="edge"/>
          <c:x val="5.7506042470139622E-2"/>
          <c:y val="0.13374917287964141"/>
          <c:w val="0.92370493333412151"/>
          <c:h val="0.66646480164618305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Родители, окончившие "советскую" школу</c:v>
                </c:pt>
              </c:strCache>
            </c:strRef>
          </c:tx>
          <c:dLbls>
            <c:showVal val="1"/>
          </c:dLbls>
          <c:cat>
            <c:strRef>
              <c:f>Лист1!$A$2:$A$7</c:f>
              <c:strCache>
                <c:ptCount val="6"/>
                <c:pt idx="0">
                  <c:v>Высокий профессиональный уровень учителей - предметников</c:v>
                </c:pt>
                <c:pt idx="1">
                  <c:v>Большое внимание уделяется здоровью детей.</c:v>
                </c:pt>
                <c:pt idx="2">
                  <c:v>Безопасность детей.</c:v>
                </c:pt>
                <c:pt idx="3">
                  <c:v>Организованы группы продленного дня и кружковая деятельность.</c:v>
                </c:pt>
                <c:pt idx="4">
                  <c:v>Новые подходы в образовании</c:v>
                </c:pt>
                <c:pt idx="5">
                  <c:v>Внеурочная деятельность обучающихся</c:v>
                </c:pt>
              </c:strCache>
            </c:strRef>
          </c:cat>
          <c:val>
            <c:numRef>
              <c:f>Лист1!$B$2:$B$7</c:f>
              <c:numCache>
                <c:formatCode>0%</c:formatCode>
                <c:ptCount val="6"/>
                <c:pt idx="0">
                  <c:v>0.25</c:v>
                </c:pt>
                <c:pt idx="1">
                  <c:v>0.11000000000000006</c:v>
                </c:pt>
                <c:pt idx="2">
                  <c:v>0.13</c:v>
                </c:pt>
                <c:pt idx="3">
                  <c:v>0.36000000000000032</c:v>
                </c:pt>
                <c:pt idx="4">
                  <c:v>3.0000000000000027E-2</c:v>
                </c:pt>
                <c:pt idx="5">
                  <c:v>0.12000000000000002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Родители, окончившие «перестроечную»  школу</c:v>
                </c:pt>
              </c:strCache>
            </c:strRef>
          </c:tx>
          <c:dLbls>
            <c:dLbl>
              <c:idx val="5"/>
              <c:layout>
                <c:manualLayout>
                  <c:x val="1.0631511800978021E-2"/>
                  <c:y val="-1.2260536398467468E-2"/>
                </c:manualLayout>
              </c:layout>
              <c:showVal val="1"/>
            </c:dLbl>
            <c:showVal val="1"/>
          </c:dLbls>
          <c:cat>
            <c:strRef>
              <c:f>Лист1!$A$2:$A$7</c:f>
              <c:strCache>
                <c:ptCount val="6"/>
                <c:pt idx="0">
                  <c:v>Высокий профессиональный уровень учителей - предметников</c:v>
                </c:pt>
                <c:pt idx="1">
                  <c:v>Большое внимание уделяется здоровью детей.</c:v>
                </c:pt>
                <c:pt idx="2">
                  <c:v>Безопасность детей.</c:v>
                </c:pt>
                <c:pt idx="3">
                  <c:v>Организованы группы продленного дня и кружковая деятельность.</c:v>
                </c:pt>
                <c:pt idx="4">
                  <c:v>Новые подходы в образовании</c:v>
                </c:pt>
                <c:pt idx="5">
                  <c:v>Внеурочная деятельность обучающихся</c:v>
                </c:pt>
              </c:strCache>
            </c:strRef>
          </c:cat>
          <c:val>
            <c:numRef>
              <c:f>Лист1!$C$2:$C$7</c:f>
              <c:numCache>
                <c:formatCode>0.0%</c:formatCode>
                <c:ptCount val="6"/>
                <c:pt idx="0" formatCode="0%">
                  <c:v>0.3200000000000004</c:v>
                </c:pt>
                <c:pt idx="1">
                  <c:v>0.21700000000000016</c:v>
                </c:pt>
                <c:pt idx="2" formatCode="0%">
                  <c:v>0.18000000000000016</c:v>
                </c:pt>
                <c:pt idx="3" formatCode="0%">
                  <c:v>8.0000000000000085E-2</c:v>
                </c:pt>
                <c:pt idx="4">
                  <c:v>7.500000000000008E-2</c:v>
                </c:pt>
                <c:pt idx="5">
                  <c:v>0.128</c:v>
                </c:pt>
              </c:numCache>
            </c:numRef>
          </c:val>
        </c:ser>
        <c:shape val="box"/>
        <c:axId val="60952576"/>
        <c:axId val="60954112"/>
        <c:axId val="0"/>
      </c:bar3DChart>
      <c:catAx>
        <c:axId val="60952576"/>
        <c:scaling>
          <c:orientation val="minMax"/>
        </c:scaling>
        <c:axPos val="b"/>
        <c:majorTickMark val="none"/>
        <c:tickLblPos val="nextTo"/>
        <c:txPr>
          <a:bodyPr rot="0" vert="horz"/>
          <a:lstStyle/>
          <a:p>
            <a:pPr>
              <a:defRPr sz="1000" b="1"/>
            </a:pPr>
            <a:endParaRPr lang="ru-RU"/>
          </a:p>
        </c:txPr>
        <c:crossAx val="60954112"/>
        <c:crosses val="autoZero"/>
        <c:auto val="1"/>
        <c:lblAlgn val="ctr"/>
        <c:lblOffset val="100"/>
      </c:catAx>
      <c:valAx>
        <c:axId val="60954112"/>
        <c:scaling>
          <c:orientation val="minMax"/>
        </c:scaling>
        <c:axPos val="l"/>
        <c:majorGridlines/>
        <c:numFmt formatCode="0%" sourceLinked="1"/>
        <c:majorTickMark val="none"/>
        <c:tickLblPos val="nextTo"/>
        <c:crossAx val="6095257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2489688241886063"/>
          <c:y val="0.11371416473025567"/>
          <c:w val="0.25063847669689809"/>
          <c:h val="0.18215302398265243"/>
        </c:manualLayout>
      </c:layout>
    </c:legend>
    <c:plotVisOnly val="1"/>
  </c:chart>
  <c:spPr>
    <a:solidFill>
      <a:schemeClr val="bg1"/>
    </a:solidFill>
  </c:sp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6C60E-E43A-4A97-84F6-FE197D3CECCC}" type="datetimeFigureOut">
              <a:rPr lang="ru-RU" smtClean="0"/>
              <a:pPr/>
              <a:t>26.12.2011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7E6D1-6CAE-4A94-A0AF-B3DC26D90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6C60E-E43A-4A97-84F6-FE197D3CECCC}" type="datetimeFigureOut">
              <a:rPr lang="ru-RU" smtClean="0"/>
              <a:pPr/>
              <a:t>26.12.2011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7E6D1-6CAE-4A94-A0AF-B3DC26D90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6C60E-E43A-4A97-84F6-FE197D3CECCC}" type="datetimeFigureOut">
              <a:rPr lang="ru-RU" smtClean="0"/>
              <a:pPr/>
              <a:t>26.12.2011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7E6D1-6CAE-4A94-A0AF-B3DC26D90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6C60E-E43A-4A97-84F6-FE197D3CECCC}" type="datetimeFigureOut">
              <a:rPr lang="ru-RU" smtClean="0"/>
              <a:pPr/>
              <a:t>26.12.2011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7E6D1-6CAE-4A94-A0AF-B3DC26D90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6C60E-E43A-4A97-84F6-FE197D3CECCC}" type="datetimeFigureOut">
              <a:rPr lang="ru-RU" smtClean="0"/>
              <a:pPr/>
              <a:t>26.12.2011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7E6D1-6CAE-4A94-A0AF-B3DC26D90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6C60E-E43A-4A97-84F6-FE197D3CECCC}" type="datetimeFigureOut">
              <a:rPr lang="ru-RU" smtClean="0"/>
              <a:pPr/>
              <a:t>26.12.2011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7E6D1-6CAE-4A94-A0AF-B3DC26D90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6C60E-E43A-4A97-84F6-FE197D3CECCC}" type="datetimeFigureOut">
              <a:rPr lang="ru-RU" smtClean="0"/>
              <a:pPr/>
              <a:t>26.12.2011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7E6D1-6CAE-4A94-A0AF-B3DC26D90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6C60E-E43A-4A97-84F6-FE197D3CECCC}" type="datetimeFigureOut">
              <a:rPr lang="ru-RU" smtClean="0"/>
              <a:pPr/>
              <a:t>26.12.2011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7E6D1-6CAE-4A94-A0AF-B3DC26D90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6C60E-E43A-4A97-84F6-FE197D3CECCC}" type="datetimeFigureOut">
              <a:rPr lang="ru-RU" smtClean="0"/>
              <a:pPr/>
              <a:t>26.12.2011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7E6D1-6CAE-4A94-A0AF-B3DC26D90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6C60E-E43A-4A97-84F6-FE197D3CECCC}" type="datetimeFigureOut">
              <a:rPr lang="ru-RU" smtClean="0"/>
              <a:pPr/>
              <a:t>26.12.2011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7E6D1-6CAE-4A94-A0AF-B3DC26D90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6C60E-E43A-4A97-84F6-FE197D3CECCC}" type="datetimeFigureOut">
              <a:rPr lang="ru-RU" smtClean="0"/>
              <a:pPr/>
              <a:t>26.12.2011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7E6D1-6CAE-4A94-A0AF-B3DC26D90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C6C60E-E43A-4A97-84F6-FE197D3CECCC}" type="datetimeFigureOut">
              <a:rPr lang="ru-RU" smtClean="0"/>
              <a:pPr/>
              <a:t>26.12.2011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47E6D1-6CAE-4A94-A0AF-B3DC26D90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5C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Oval 4" descr="ән (2)"/>
          <p:cNvSpPr>
            <a:spLocks noGrp="1" noChangeArrowheads="1"/>
          </p:cNvSpPr>
          <p:nvPr>
            <p:ph type="ctrTitle"/>
          </p:nvPr>
        </p:nvSpPr>
        <p:spPr bwMode="auto">
          <a:xfrm>
            <a:off x="1071538" y="0"/>
            <a:ext cx="7458100" cy="6858001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76200" cmpd="tri">
            <a:noFill/>
            <a:round/>
            <a:headEnd/>
            <a:tailEnd/>
          </a:ln>
          <a:effectLst/>
        </p:spPr>
        <p:txBody>
          <a:bodyPr wrap="none" anchor="ctr">
            <a:normAutofit fontScale="90000"/>
          </a:bodyPr>
          <a:lstStyle/>
          <a:p>
            <a:pPr>
              <a:defRPr/>
            </a:pP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700" b="1" dirty="0" smtClean="0">
                <a:solidFill>
                  <a:schemeClr val="bg1"/>
                </a:solidFill>
              </a:rPr>
              <a:t>Муниципальное </a:t>
            </a:r>
            <a:r>
              <a:rPr lang="ru-RU" sz="2700" b="1" dirty="0">
                <a:solidFill>
                  <a:schemeClr val="bg1"/>
                </a:solidFill>
              </a:rPr>
              <a:t>бюджетное образовательное учреждение </a:t>
            </a:r>
            <a:r>
              <a:rPr lang="ru-RU" sz="3100" dirty="0" smtClean="0">
                <a:solidFill>
                  <a:schemeClr val="bg1"/>
                </a:solidFill>
              </a:rPr>
              <a:t/>
            </a:r>
            <a:br>
              <a:rPr lang="ru-RU" sz="3100" dirty="0" smtClean="0">
                <a:solidFill>
                  <a:schemeClr val="bg1"/>
                </a:solidFill>
              </a:rPr>
            </a:br>
            <a:r>
              <a:rPr lang="ru-RU" sz="3100" b="1" dirty="0" smtClean="0">
                <a:solidFill>
                  <a:schemeClr val="bg1"/>
                </a:solidFill>
              </a:rPr>
              <a:t>«Средняя </a:t>
            </a:r>
            <a:r>
              <a:rPr lang="ru-RU" sz="3100" b="1" dirty="0">
                <a:solidFill>
                  <a:schemeClr val="bg1"/>
                </a:solidFill>
              </a:rPr>
              <a:t>общеобразовательная школа №5 </a:t>
            </a:r>
            <a:r>
              <a:rPr lang="ru-RU" sz="3100" b="1" dirty="0" smtClean="0">
                <a:solidFill>
                  <a:schemeClr val="bg1"/>
                </a:solidFill>
              </a:rPr>
              <a:t/>
            </a:r>
            <a:br>
              <a:rPr lang="ru-RU" sz="3100" b="1" dirty="0" smtClean="0">
                <a:solidFill>
                  <a:schemeClr val="bg1"/>
                </a:solidFill>
              </a:rPr>
            </a:br>
            <a:r>
              <a:rPr lang="ru-RU" sz="3100" b="1" dirty="0" smtClean="0">
                <a:solidFill>
                  <a:schemeClr val="bg1"/>
                </a:solidFill>
              </a:rPr>
              <a:t>с </a:t>
            </a:r>
            <a:r>
              <a:rPr lang="ru-RU" sz="3100" b="1" dirty="0">
                <a:solidFill>
                  <a:schemeClr val="bg1"/>
                </a:solidFill>
              </a:rPr>
              <a:t>углубленным изучением английского языка</a:t>
            </a:r>
            <a:r>
              <a:rPr lang="ru-RU" sz="3100" b="1" dirty="0" smtClean="0">
                <a:solidFill>
                  <a:schemeClr val="bg1"/>
                </a:solidFill>
              </a:rPr>
              <a:t>»</a:t>
            </a:r>
            <a:br>
              <a:rPr lang="ru-RU" sz="3100" b="1" dirty="0" smtClean="0">
                <a:solidFill>
                  <a:schemeClr val="bg1"/>
                </a:solidFill>
              </a:rPr>
            </a:br>
            <a:r>
              <a:rPr lang="ru-RU" sz="3100" b="1" dirty="0" smtClean="0">
                <a:solidFill>
                  <a:schemeClr val="bg1"/>
                </a:solidFill>
              </a:rPr>
              <a:t> </a:t>
            </a:r>
            <a:r>
              <a:rPr lang="ru-RU" sz="3100" b="1" dirty="0">
                <a:solidFill>
                  <a:schemeClr val="bg1"/>
                </a:solidFill>
              </a:rPr>
              <a:t>города </a:t>
            </a:r>
            <a:r>
              <a:rPr lang="ru-RU" sz="3100" b="1" dirty="0" smtClean="0">
                <a:solidFill>
                  <a:schemeClr val="bg1"/>
                </a:solidFill>
              </a:rPr>
              <a:t>Азнакаево</a:t>
            </a:r>
            <a:endParaRPr lang="ru-RU" sz="31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5C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 algn="ctr"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ru-RU" sz="3600" b="1" dirty="0" smtClean="0">
                <a:solidFill>
                  <a:schemeClr val="bg1"/>
                </a:solidFill>
              </a:rPr>
              <a:t>Синергетический </a:t>
            </a:r>
            <a:r>
              <a:rPr lang="ru-RU" sz="3600" b="1" dirty="0">
                <a:solidFill>
                  <a:schemeClr val="bg1"/>
                </a:solidFill>
              </a:rPr>
              <a:t>эффект</a:t>
            </a:r>
            <a:r>
              <a:rPr lang="ru-RU" sz="3600" dirty="0">
                <a:solidFill>
                  <a:schemeClr val="bg1"/>
                </a:solidFill>
              </a:rPr>
              <a:t> — возрастание эффективности деятельности в результате интеграции, слияния отдельных частей в единую систему за счет </a:t>
            </a:r>
            <a:r>
              <a:rPr lang="ru-RU" sz="3600" dirty="0" smtClean="0">
                <a:solidFill>
                  <a:schemeClr val="bg1"/>
                </a:solidFill>
              </a:rPr>
              <a:t>так называемого системного </a:t>
            </a:r>
            <a:r>
              <a:rPr lang="ru-RU" sz="3600" dirty="0" smtClean="0">
                <a:solidFill>
                  <a:schemeClr val="bg1"/>
                </a:solidFill>
              </a:rPr>
              <a:t>эффекта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5C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 l="1042" t="15962" r="58009" b="43704"/>
          <a:stretch>
            <a:fillRect/>
          </a:stretch>
        </p:blipFill>
        <p:spPr bwMode="auto">
          <a:xfrm>
            <a:off x="428596" y="785794"/>
            <a:ext cx="4304650" cy="2643206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5" name="Рисунок 4" descr="«Урок истории». И. Самарин в школе пос. Адо-Тымово, 1985 г.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571876"/>
            <a:ext cx="435771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Фарида Мирзагитовна\Desktop\Фото с урока Хусаеновой Н.Н\102_PANA\P102026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785794"/>
            <a:ext cx="3786214" cy="2662222"/>
          </a:xfrm>
          <a:prstGeom prst="rect">
            <a:avLst/>
          </a:prstGeom>
          <a:noFill/>
        </p:spPr>
      </p:pic>
      <p:pic>
        <p:nvPicPr>
          <p:cNvPr id="1027" name="Picture 3" descr="F:\отк урок\IMG_0326.JPG"/>
          <p:cNvPicPr>
            <a:picLocks noChangeAspect="1" noChangeArrowheads="1"/>
          </p:cNvPicPr>
          <p:nvPr/>
        </p:nvPicPr>
        <p:blipFill>
          <a:blip r:embed="rId5" cstate="print"/>
          <a:srcRect l="9434" t="10526" r="9434" b="5262"/>
          <a:stretch>
            <a:fillRect/>
          </a:stretch>
        </p:blipFill>
        <p:spPr bwMode="auto">
          <a:xfrm>
            <a:off x="5000628" y="3571875"/>
            <a:ext cx="3714776" cy="27644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5C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3"/>
          <p:cNvGrpSpPr>
            <a:grpSpLocks/>
          </p:cNvGrpSpPr>
          <p:nvPr/>
        </p:nvGrpSpPr>
        <p:grpSpPr bwMode="auto">
          <a:xfrm>
            <a:off x="285720" y="571480"/>
            <a:ext cx="8470926" cy="5698377"/>
            <a:chOff x="249463" y="1340768"/>
            <a:chExt cx="8759598" cy="4767836"/>
          </a:xfrm>
        </p:grpSpPr>
        <p:grpSp>
          <p:nvGrpSpPr>
            <p:cNvPr id="6" name="Группа 46"/>
            <p:cNvGrpSpPr>
              <a:grpSpLocks/>
            </p:cNvGrpSpPr>
            <p:nvPr/>
          </p:nvGrpSpPr>
          <p:grpSpPr bwMode="auto">
            <a:xfrm>
              <a:off x="251105" y="1340768"/>
              <a:ext cx="8757956" cy="4767836"/>
              <a:chOff x="179088" y="1340767"/>
              <a:chExt cx="8903924" cy="4984555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2205218" y="1340767"/>
                <a:ext cx="1867551" cy="8884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000" b="1" dirty="0">
                    <a:solidFill>
                      <a:schemeClr val="bg1"/>
                    </a:solidFill>
                    <a:latin typeface="+mn-lt"/>
                  </a:rPr>
                  <a:t>Российский учитель </a:t>
                </a:r>
                <a:r>
                  <a:rPr lang="ru-RU" sz="2000" b="1" dirty="0" smtClean="0">
                    <a:solidFill>
                      <a:schemeClr val="bg1"/>
                    </a:solidFill>
                    <a:latin typeface="+mn-lt"/>
                  </a:rPr>
                  <a:t>сегодня</a:t>
                </a:r>
                <a:endParaRPr lang="ru-RU" sz="2000" b="1" dirty="0">
                  <a:solidFill>
                    <a:schemeClr val="bg1"/>
                  </a:solidFill>
                  <a:latin typeface="+mn-lt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4640215" y="1340767"/>
                <a:ext cx="1557138" cy="72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ru-RU" sz="2400" dirty="0">
                    <a:solidFill>
                      <a:schemeClr val="bg1"/>
                    </a:solidFill>
                  </a:rPr>
                  <a:t> </a:t>
                </a:r>
                <a:r>
                  <a:rPr lang="ru-RU" sz="2400" b="1" dirty="0" smtClean="0">
                    <a:solidFill>
                      <a:schemeClr val="bg1"/>
                    </a:solidFill>
                    <a:latin typeface="Calibri" pitchFamily="34" charset="0"/>
                  </a:rPr>
                  <a:t>Учитель будущего</a:t>
                </a:r>
                <a:endParaRPr lang="ru-RU" sz="2400" b="1" dirty="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  <p:sp>
            <p:nvSpPr>
              <p:cNvPr id="10" name="Стрелка вправо 9"/>
              <p:cNvSpPr/>
              <p:nvPr/>
            </p:nvSpPr>
            <p:spPr>
              <a:xfrm>
                <a:off x="4144533" y="2705788"/>
                <a:ext cx="423915" cy="272359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Стрелка вправо 10"/>
              <p:cNvSpPr/>
              <p:nvPr/>
            </p:nvSpPr>
            <p:spPr>
              <a:xfrm>
                <a:off x="4157914" y="3840332"/>
                <a:ext cx="423915" cy="27236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Стрелка вправо 12"/>
              <p:cNvSpPr/>
              <p:nvPr/>
            </p:nvSpPr>
            <p:spPr>
              <a:xfrm>
                <a:off x="4233018" y="5277582"/>
                <a:ext cx="423915" cy="270748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Группа 15"/>
              <p:cNvGrpSpPr>
                <a:grpSpLocks/>
              </p:cNvGrpSpPr>
              <p:nvPr/>
            </p:nvGrpSpPr>
            <p:grpSpPr bwMode="auto">
              <a:xfrm>
                <a:off x="1228870" y="3590377"/>
                <a:ext cx="2832223" cy="872757"/>
                <a:chOff x="-10832" y="1162930"/>
                <a:chExt cx="2463301" cy="1183876"/>
              </a:xfrm>
            </p:grpSpPr>
            <p:sp>
              <p:nvSpPr>
                <p:cNvPr id="37" name="Блок-схема: процесс 36"/>
                <p:cNvSpPr/>
                <p:nvPr/>
              </p:nvSpPr>
              <p:spPr>
                <a:xfrm>
                  <a:off x="-10832" y="1332459"/>
                  <a:ext cx="2463301" cy="1014347"/>
                </a:xfrm>
                <a:prstGeom prst="flowChartProcess">
                  <a:avLst/>
                </a:prstGeom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38" name="Блок-схема: процесс 4"/>
                <p:cNvSpPr/>
                <p:nvPr/>
              </p:nvSpPr>
              <p:spPr>
                <a:xfrm>
                  <a:off x="54489" y="1162930"/>
                  <a:ext cx="2184601" cy="1014347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lIns="76200" tIns="38100" rIns="76200" bIns="38100" anchor="ctr"/>
                <a:lstStyle/>
                <a:p>
                  <a:pPr algn="ctr" defTabSz="889000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r>
                    <a:rPr lang="ru-RU" b="1" dirty="0">
                      <a:solidFill>
                        <a:schemeClr val="bg1"/>
                      </a:solidFill>
                      <a:latin typeface="Calibri" pitchFamily="34" charset="0"/>
                    </a:rPr>
                    <a:t>мало читает, в театр почти не ходит</a:t>
                  </a:r>
                  <a:endParaRPr lang="ru-RU" b="1" dirty="0">
                    <a:solidFill>
                      <a:schemeClr val="bg1"/>
                    </a:solidFill>
                    <a:latin typeface="Arial" charset="0"/>
                  </a:endParaRPr>
                </a:p>
              </p:txBody>
            </p:sp>
          </p:grpSp>
          <p:grpSp>
            <p:nvGrpSpPr>
              <p:cNvPr id="15" name="Группа 14"/>
              <p:cNvGrpSpPr>
                <a:grpSpLocks/>
              </p:cNvGrpSpPr>
              <p:nvPr/>
            </p:nvGrpSpPr>
            <p:grpSpPr bwMode="auto">
              <a:xfrm>
                <a:off x="2019950" y="2403083"/>
                <a:ext cx="2087879" cy="845812"/>
                <a:chOff x="-46" y="-39449"/>
                <a:chExt cx="2504710" cy="1119457"/>
              </a:xfrm>
            </p:grpSpPr>
            <p:sp>
              <p:nvSpPr>
                <p:cNvPr id="35" name="Блок-схема: процесс 34"/>
                <p:cNvSpPr/>
                <p:nvPr/>
              </p:nvSpPr>
              <p:spPr>
                <a:xfrm>
                  <a:off x="42014" y="-39449"/>
                  <a:ext cx="2462650" cy="1079294"/>
                </a:xfrm>
                <a:prstGeom prst="flowChartProcess">
                  <a:avLst/>
                </a:prstGeom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36" name="Блок-схема: процесс 4"/>
                <p:cNvSpPr/>
                <p:nvPr/>
              </p:nvSpPr>
              <p:spPr>
                <a:xfrm>
                  <a:off x="-46" y="90300"/>
                  <a:ext cx="2462650" cy="989708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lIns="76200" tIns="38100" rIns="76200" bIns="38100" spcCol="1270" anchor="ctr"/>
                <a:lstStyle/>
                <a:p>
                  <a:pPr algn="ctr" defTabSz="889000" fontAlgn="auto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r>
                    <a:rPr lang="ru-RU" b="1" dirty="0">
                      <a:solidFill>
                        <a:schemeClr val="bg1"/>
                      </a:solidFill>
                    </a:rPr>
                    <a:t>женщина </a:t>
                  </a:r>
                </a:p>
                <a:p>
                  <a:pPr algn="ctr" defTabSz="889000" fontAlgn="auto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r>
                    <a:rPr lang="ru-RU" b="1" dirty="0">
                      <a:solidFill>
                        <a:schemeClr val="bg1"/>
                      </a:solidFill>
                    </a:rPr>
                    <a:t>50 лет</a:t>
                  </a:r>
                </a:p>
              </p:txBody>
            </p:sp>
          </p:grpSp>
          <p:grpSp>
            <p:nvGrpSpPr>
              <p:cNvPr id="16" name="Группа 24"/>
              <p:cNvGrpSpPr>
                <a:grpSpLocks/>
              </p:cNvGrpSpPr>
              <p:nvPr/>
            </p:nvGrpSpPr>
            <p:grpSpPr bwMode="auto">
              <a:xfrm>
                <a:off x="179088" y="4949128"/>
                <a:ext cx="3967116" cy="1376194"/>
                <a:chOff x="951998" y="2915124"/>
                <a:chExt cx="2506905" cy="1421803"/>
              </a:xfrm>
            </p:grpSpPr>
            <p:sp>
              <p:nvSpPr>
                <p:cNvPr id="33" name="Блок-схема: процесс 32"/>
                <p:cNvSpPr/>
                <p:nvPr/>
              </p:nvSpPr>
              <p:spPr>
                <a:xfrm>
                  <a:off x="998403" y="2931663"/>
                  <a:ext cx="2460500" cy="1405264"/>
                </a:xfrm>
                <a:prstGeom prst="flowChartProcess">
                  <a:avLst/>
                </a:prstGeom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34" name="Блок-схема: процесс 4"/>
                <p:cNvSpPr/>
                <p:nvPr/>
              </p:nvSpPr>
              <p:spPr>
                <a:xfrm>
                  <a:off x="951998" y="2915124"/>
                  <a:ext cx="2460500" cy="1405264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lIns="76200" tIns="38100" rIns="76200" bIns="38100" anchor="ctr"/>
                <a:lstStyle/>
                <a:p>
                  <a:pPr algn="ctr" defTabSz="889000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r>
                    <a:rPr lang="ru-RU" b="1" dirty="0">
                      <a:solidFill>
                        <a:schemeClr val="bg1"/>
                      </a:solidFill>
                      <a:latin typeface="Calibri" pitchFamily="34" charset="0"/>
                    </a:rPr>
                    <a:t>работу любит, </a:t>
                  </a:r>
                </a:p>
                <a:p>
                  <a:pPr algn="ctr" defTabSz="889000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r>
                    <a:rPr lang="ru-RU" b="1" dirty="0">
                      <a:solidFill>
                        <a:schemeClr val="bg1"/>
                      </a:solidFill>
                      <a:latin typeface="Calibri" pitchFamily="34" charset="0"/>
                    </a:rPr>
                    <a:t>но в результативности не заинтересована</a:t>
                  </a:r>
                  <a:r>
                    <a:rPr lang="ru-RU" b="1" dirty="0">
                      <a:solidFill>
                        <a:schemeClr val="bg1"/>
                      </a:solidFill>
                      <a:latin typeface="Arial" charset="0"/>
                    </a:rPr>
                    <a:t>, </a:t>
                  </a:r>
                  <a:r>
                    <a:rPr lang="ru-RU" b="1" dirty="0">
                      <a:solidFill>
                        <a:schemeClr val="bg1"/>
                      </a:solidFill>
                      <a:latin typeface="Calibri" pitchFamily="34" charset="0"/>
                    </a:rPr>
                    <a:t> </a:t>
                  </a:r>
                  <a:r>
                    <a:rPr lang="ru-RU" b="1" dirty="0">
                      <a:solidFill>
                        <a:schemeClr val="bg1"/>
                      </a:solidFill>
                      <a:latin typeface="Arial" charset="0"/>
                    </a:rPr>
                    <a:t>не владеет ИКТ </a:t>
                  </a:r>
                </a:p>
              </p:txBody>
            </p:sp>
          </p:grpSp>
          <p:grpSp>
            <p:nvGrpSpPr>
              <p:cNvPr id="18" name="Группа 30"/>
              <p:cNvGrpSpPr>
                <a:grpSpLocks/>
              </p:cNvGrpSpPr>
              <p:nvPr/>
            </p:nvGrpSpPr>
            <p:grpSpPr bwMode="auto">
              <a:xfrm>
                <a:off x="4640215" y="2433428"/>
                <a:ext cx="2334873" cy="815467"/>
                <a:chOff x="1148" y="714"/>
                <a:chExt cx="2461499" cy="1079294"/>
              </a:xfrm>
            </p:grpSpPr>
            <p:sp>
              <p:nvSpPr>
                <p:cNvPr id="29" name="Блок-схема: процесс 28"/>
                <p:cNvSpPr/>
                <p:nvPr/>
              </p:nvSpPr>
              <p:spPr>
                <a:xfrm>
                  <a:off x="1148" y="714"/>
                  <a:ext cx="2461499" cy="1079294"/>
                </a:xfrm>
                <a:prstGeom prst="flowChartProcess">
                  <a:avLst/>
                </a:prstGeom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30" name="Блок-схема: процесс 4"/>
                <p:cNvSpPr/>
                <p:nvPr/>
              </p:nvSpPr>
              <p:spPr>
                <a:xfrm>
                  <a:off x="1148" y="90300"/>
                  <a:ext cx="2461499" cy="989708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lIns="76200" tIns="38100" rIns="76200" bIns="38100" spcCol="1270" anchor="ctr"/>
                <a:lstStyle/>
                <a:p>
                  <a:pPr algn="ctr" defTabSz="889000" fontAlgn="auto">
                    <a:lnSpc>
                      <a:spcPct val="90000"/>
                    </a:lnSpc>
                    <a:spcAft>
                      <a:spcPts val="600"/>
                    </a:spcAft>
                    <a:defRPr/>
                  </a:pPr>
                  <a:r>
                    <a:rPr lang="ru-RU" b="1" dirty="0">
                      <a:solidFill>
                        <a:schemeClr val="bg1"/>
                      </a:solidFill>
                    </a:rPr>
                    <a:t>мужчина, женщина </a:t>
                  </a:r>
                </a:p>
                <a:p>
                  <a:pPr algn="ctr" defTabSz="889000" fontAlgn="auto">
                    <a:lnSpc>
                      <a:spcPct val="90000"/>
                    </a:lnSpc>
                    <a:spcAft>
                      <a:spcPts val="600"/>
                    </a:spcAft>
                    <a:defRPr/>
                  </a:pPr>
                  <a:r>
                    <a:rPr lang="ru-RU" b="1" dirty="0">
                      <a:solidFill>
                        <a:schemeClr val="bg1"/>
                      </a:solidFill>
                    </a:rPr>
                    <a:t>35 лет</a:t>
                  </a:r>
                </a:p>
              </p:txBody>
            </p:sp>
          </p:grpSp>
          <p:grpSp>
            <p:nvGrpSpPr>
              <p:cNvPr id="19" name="Группа 33"/>
              <p:cNvGrpSpPr>
                <a:grpSpLocks/>
              </p:cNvGrpSpPr>
              <p:nvPr/>
            </p:nvGrpSpPr>
            <p:grpSpPr bwMode="auto">
              <a:xfrm>
                <a:off x="4833847" y="3715355"/>
                <a:ext cx="3244455" cy="747781"/>
                <a:chOff x="147765" y="1332459"/>
                <a:chExt cx="2462076" cy="1014348"/>
              </a:xfrm>
            </p:grpSpPr>
            <p:sp>
              <p:nvSpPr>
                <p:cNvPr id="27" name="Блок-схема: процесс 26"/>
                <p:cNvSpPr/>
                <p:nvPr/>
              </p:nvSpPr>
              <p:spPr>
                <a:xfrm>
                  <a:off x="147765" y="1332459"/>
                  <a:ext cx="2462076" cy="1014347"/>
                </a:xfrm>
                <a:prstGeom prst="flowChartProcess">
                  <a:avLst/>
                </a:prstGeom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8" name="Блок-схема: процесс 4"/>
                <p:cNvSpPr/>
                <p:nvPr/>
              </p:nvSpPr>
              <p:spPr>
                <a:xfrm>
                  <a:off x="375737" y="1332460"/>
                  <a:ext cx="2182179" cy="1014347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lIns="76200" tIns="38100" rIns="76200" bIns="38100" anchor="ctr"/>
                <a:lstStyle/>
                <a:p>
                  <a:pPr algn="ctr" defTabSz="889000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r>
                    <a:rPr lang="ru-RU" b="1" dirty="0" smtClean="0">
                      <a:solidFill>
                        <a:schemeClr val="bg1"/>
                      </a:solidFill>
                      <a:latin typeface="Calibri" pitchFamily="34" charset="0"/>
                    </a:rPr>
                    <a:t>много </a:t>
                  </a:r>
                  <a:r>
                    <a:rPr lang="ru-RU" b="1" dirty="0">
                      <a:solidFill>
                        <a:schemeClr val="bg1"/>
                      </a:solidFill>
                      <a:latin typeface="Calibri" pitchFamily="34" charset="0"/>
                    </a:rPr>
                    <a:t>читает, ходит в театр, на выставки</a:t>
                  </a:r>
                  <a:endParaRPr lang="ru-RU" b="1" dirty="0">
                    <a:solidFill>
                      <a:schemeClr val="bg1"/>
                    </a:solidFill>
                    <a:latin typeface="Arial" charset="0"/>
                  </a:endParaRPr>
                </a:p>
              </p:txBody>
            </p:sp>
          </p:grpSp>
          <p:grpSp>
            <p:nvGrpSpPr>
              <p:cNvPr id="21" name="Группа 39"/>
              <p:cNvGrpSpPr>
                <a:grpSpLocks/>
              </p:cNvGrpSpPr>
              <p:nvPr/>
            </p:nvGrpSpPr>
            <p:grpSpPr bwMode="auto">
              <a:xfrm>
                <a:off x="4758742" y="4965135"/>
                <a:ext cx="4324270" cy="1360187"/>
                <a:chOff x="1020304" y="2931662"/>
                <a:chExt cx="2459647" cy="1405266"/>
              </a:xfrm>
            </p:grpSpPr>
            <p:sp>
              <p:nvSpPr>
                <p:cNvPr id="23" name="Блок-схема: процесс 22"/>
                <p:cNvSpPr/>
                <p:nvPr/>
              </p:nvSpPr>
              <p:spPr>
                <a:xfrm>
                  <a:off x="1020304" y="2931663"/>
                  <a:ext cx="2459647" cy="1405265"/>
                </a:xfrm>
                <a:prstGeom prst="flowChartProcess">
                  <a:avLst/>
                </a:prstGeom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4" name="Блок-схема: процесс 4"/>
                <p:cNvSpPr/>
                <p:nvPr/>
              </p:nvSpPr>
              <p:spPr>
                <a:xfrm>
                  <a:off x="1020304" y="2931662"/>
                  <a:ext cx="2459647" cy="1405264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lIns="76200" tIns="38100" rIns="76200" bIns="38100" anchor="ctr"/>
                <a:lstStyle/>
                <a:p>
                  <a:pPr algn="ctr" defTabSz="889000">
                    <a:lnSpc>
                      <a:spcPct val="90000"/>
                    </a:lnSpc>
                    <a:defRPr/>
                  </a:pPr>
                  <a:r>
                    <a:rPr lang="ru-RU" b="1" dirty="0" smtClean="0">
                      <a:solidFill>
                        <a:schemeClr val="bg1"/>
                      </a:solidFill>
                      <a:latin typeface="Calibri" pitchFamily="34" charset="0"/>
                    </a:rPr>
                    <a:t>заинтересован </a:t>
                  </a:r>
                  <a:r>
                    <a:rPr lang="ru-RU" b="1" dirty="0">
                      <a:solidFill>
                        <a:schemeClr val="bg1"/>
                      </a:solidFill>
                      <a:latin typeface="Calibri" pitchFamily="34" charset="0"/>
                    </a:rPr>
                    <a:t>в результативности, </a:t>
                  </a:r>
                </a:p>
                <a:p>
                  <a:pPr algn="ctr" defTabSz="889000">
                    <a:lnSpc>
                      <a:spcPct val="90000"/>
                    </a:lnSpc>
                    <a:spcAft>
                      <a:spcPts val="600"/>
                    </a:spcAft>
                    <a:defRPr/>
                  </a:pPr>
                  <a:r>
                    <a:rPr lang="ru-RU" b="1" dirty="0" smtClean="0">
                      <a:solidFill>
                        <a:schemeClr val="bg1"/>
                      </a:solidFill>
                      <a:latin typeface="Calibri" pitchFamily="34" charset="0"/>
                    </a:rPr>
                    <a:t>имеет </a:t>
                  </a:r>
                  <a:r>
                    <a:rPr lang="ru-RU" b="1" dirty="0">
                      <a:solidFill>
                        <a:schemeClr val="bg1"/>
                      </a:solidFill>
                      <a:latin typeface="Calibri" pitchFamily="34" charset="0"/>
                    </a:rPr>
                    <a:t>возможности для профессионального роста</a:t>
                  </a:r>
                  <a:r>
                    <a:rPr lang="ru-RU" b="1" dirty="0">
                      <a:solidFill>
                        <a:schemeClr val="bg1"/>
                      </a:solidFill>
                      <a:latin typeface="Arial" charset="0"/>
                    </a:rPr>
                    <a:t>, владеет ИКТ</a:t>
                  </a:r>
                </a:p>
                <a:p>
                  <a:pPr algn="ctr" defTabSz="889000">
                    <a:lnSpc>
                      <a:spcPct val="90000"/>
                    </a:lnSpc>
                    <a:spcAft>
                      <a:spcPts val="600"/>
                    </a:spcAft>
                    <a:defRPr/>
                  </a:pPr>
                  <a:endParaRPr lang="ru-RU" dirty="0">
                    <a:solidFill>
                      <a:schemeClr val="tx1"/>
                    </a:solidFill>
                    <a:latin typeface="Calibri" pitchFamily="34" charset="0"/>
                  </a:endParaRPr>
                </a:p>
              </p:txBody>
            </p:sp>
          </p:grpSp>
          <p:pic>
            <p:nvPicPr>
              <p:cNvPr id="22" name="Рисунок 21" descr="MH900409042.JPG"/>
              <p:cNvPicPr>
                <a:picLocks noChangeAspect="1"/>
              </p:cNvPicPr>
              <p:nvPr/>
            </p:nvPicPr>
            <p:blipFill>
              <a:blip r:embed="rId2"/>
              <a:srcRect t="3478" r="3478" b="3478"/>
              <a:stretch>
                <a:fillRect/>
              </a:stretch>
            </p:blipFill>
            <p:spPr>
              <a:xfrm>
                <a:off x="7020150" y="1340767"/>
                <a:ext cx="1942668" cy="1872673"/>
              </a:xfrm>
              <a:prstGeom prst="rect">
                <a:avLst/>
              </a:prstGeom>
              <a:ln>
                <a:solidFill>
                  <a:schemeClr val="tx2">
                    <a:lumMod val="75000"/>
                  </a:schemeClr>
                </a:solidFill>
              </a:ln>
            </p:spPr>
          </p:pic>
        </p:grpSp>
        <p:pic>
          <p:nvPicPr>
            <p:cNvPr id="7" name="Рисунок 6" descr="2313834.jpg"/>
            <p:cNvPicPr>
              <a:picLocks noChangeAspect="1"/>
            </p:cNvPicPr>
            <p:nvPr/>
          </p:nvPicPr>
          <p:blipFill>
            <a:blip r:embed="rId3"/>
            <a:srcRect l="4979" t="1367" r="20956" b="6612"/>
            <a:stretch>
              <a:fillRect/>
            </a:stretch>
          </p:blipFill>
          <p:spPr>
            <a:xfrm>
              <a:off x="249463" y="1340768"/>
              <a:ext cx="1777851" cy="1800503"/>
            </a:xfrm>
            <a:prstGeom prst="rect">
              <a:avLst/>
            </a:prstGeom>
            <a:ln>
              <a:solidFill>
                <a:schemeClr val="tx2">
                  <a:lumMod val="75000"/>
                </a:schemeClr>
              </a:solidFill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Договор с родителями</a:t>
            </a:r>
            <a:endParaRPr lang="ru-RU" dirty="0"/>
          </a:p>
        </p:txBody>
      </p:sp>
      <p:pic>
        <p:nvPicPr>
          <p:cNvPr id="1026" name="Picture 2" descr="C:\Users\Фарида Мирзагитовна\Desktop\2011-12-24\Scan10011.JPG"/>
          <p:cNvPicPr>
            <a:picLocks noChangeAspect="1" noChangeArrowheads="1"/>
          </p:cNvPicPr>
          <p:nvPr/>
        </p:nvPicPr>
        <p:blipFill>
          <a:blip r:embed="rId2" cstate="print"/>
          <a:srcRect t="7105" b="3083"/>
          <a:stretch>
            <a:fillRect/>
          </a:stretch>
        </p:blipFill>
        <p:spPr bwMode="auto">
          <a:xfrm>
            <a:off x="642910" y="1571612"/>
            <a:ext cx="3927476" cy="4965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1027" name="Picture 3" descr="C:\Users\Фарида Мирзагитовна\Desktop\2011-12-24\Scan10012.JPG"/>
          <p:cNvPicPr>
            <a:picLocks noChangeAspect="1" noChangeArrowheads="1"/>
          </p:cNvPicPr>
          <p:nvPr/>
        </p:nvPicPr>
        <p:blipFill>
          <a:blip r:embed="rId3" cstate="print"/>
          <a:srcRect l="4962" t="3097" b="9127"/>
          <a:stretch>
            <a:fillRect/>
          </a:stretch>
        </p:blipFill>
        <p:spPr bwMode="auto">
          <a:xfrm rot="201527">
            <a:off x="4714842" y="1760041"/>
            <a:ext cx="3857652" cy="498923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857752" y="1571612"/>
            <a:ext cx="4000528" cy="492922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1571612"/>
            <a:ext cx="4000528" cy="492922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5C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 algn="ctr">
              <a:buNone/>
            </a:pPr>
            <a:endParaRPr lang="ru-RU" b="1" dirty="0" smtClean="0">
              <a:solidFill>
                <a:schemeClr val="bg1"/>
              </a:solidFill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285720" y="285728"/>
          <a:ext cx="8501122" cy="628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5C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Приоритеты родителей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Профессионализм учителя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Здоровье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Безопасность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Кружковая деятельность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Занятость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Внеурочная деятельность</a:t>
            </a:r>
          </a:p>
          <a:p>
            <a:r>
              <a:rPr lang="ru-RU" dirty="0" err="1" smtClean="0">
                <a:solidFill>
                  <a:schemeClr val="bg1"/>
                </a:solidFill>
              </a:rPr>
              <a:t>Обученность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Оценки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785786" y="1857364"/>
            <a:ext cx="5072098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857224" y="3500438"/>
            <a:ext cx="5000660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85786" y="4572008"/>
            <a:ext cx="4929222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857224" y="5072074"/>
            <a:ext cx="2571768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1" presetID="15" presetClass="emph" presetSubtype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1200"/>
                            </p:stCondLst>
                            <p:childTnLst>
                              <p:par>
                                <p:cTn id="24" presetID="15" presetClass="emph" presetSubtype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27" presetID="15" presetClass="emph" presetSubtype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725"/>
                            </p:stCondLst>
                            <p:childTnLst>
                              <p:par>
                                <p:cTn id="30" presetID="15" presetClass="emph" presetSubtype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5C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Условия реализации нового стандарта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Понимание </a:t>
            </a:r>
            <a:r>
              <a:rPr lang="ru-RU" dirty="0" err="1" smtClean="0">
                <a:solidFill>
                  <a:schemeClr val="bg1"/>
                </a:solidFill>
              </a:rPr>
              <a:t>деятельностного</a:t>
            </a:r>
            <a:r>
              <a:rPr lang="ru-RU" dirty="0" smtClean="0">
                <a:solidFill>
                  <a:schemeClr val="bg1"/>
                </a:solidFill>
              </a:rPr>
              <a:t> подхода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Организация внеурочной деятельности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Оснащенность школ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Высокий профессионализм учителя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Независимая  оценки </a:t>
            </a:r>
            <a:r>
              <a:rPr lang="ru-RU" dirty="0" err="1" smtClean="0">
                <a:solidFill>
                  <a:schemeClr val="bg1"/>
                </a:solidFill>
              </a:rPr>
              <a:t>обученности</a:t>
            </a:r>
            <a:r>
              <a:rPr lang="ru-RU" dirty="0" smtClean="0">
                <a:solidFill>
                  <a:schemeClr val="bg1"/>
                </a:solidFill>
              </a:rPr>
              <a:t> учащихся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Совместная деятельность с родителями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171</TotalTime>
  <Words>106</Words>
  <Application>Microsoft Office PowerPoint</Application>
  <PresentationFormat>On-screen Show (4:3)</PresentationFormat>
  <Paragraphs>34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Тема Office</vt:lpstr>
      <vt:lpstr>             Муниципальное бюджетное образовательное учреждение  «Средняя общеобразовательная школа №5  с углубленным изучением английского языка»  города Азнакаево</vt:lpstr>
      <vt:lpstr>Slide 2</vt:lpstr>
      <vt:lpstr>Slide 3</vt:lpstr>
      <vt:lpstr>Slide 4</vt:lpstr>
      <vt:lpstr>Договор с родителями</vt:lpstr>
      <vt:lpstr>Slide 6</vt:lpstr>
      <vt:lpstr>Приоритеты родителей</vt:lpstr>
      <vt:lpstr>Условия реализации нового стандарта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Фарида Мирзагитовна</dc:creator>
  <cp:lastModifiedBy>Frozen</cp:lastModifiedBy>
  <cp:revision>26</cp:revision>
  <dcterms:created xsi:type="dcterms:W3CDTF">2011-12-23T10:52:46Z</dcterms:created>
  <dcterms:modified xsi:type="dcterms:W3CDTF">2011-12-26T05:01:05Z</dcterms:modified>
</cp:coreProperties>
</file>